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3" r:id="rId6"/>
    <p:sldId id="260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12192000" cy="6858000"/>
  <p:notesSz cx="6781800" cy="90678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5924"/>
    <a:srgbClr val="14473E"/>
    <a:srgbClr val="005B88"/>
    <a:srgbClr val="414143"/>
    <a:srgbClr val="C4E5F8"/>
    <a:srgbClr val="00B3CE"/>
    <a:srgbClr val="1C5762"/>
    <a:srgbClr val="444863"/>
    <a:srgbClr val="1B5662"/>
    <a:srgbClr val="BB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509131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9370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314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351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00960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33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3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49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2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71975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66945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E442787-4409-4D32-8638-18A9378D3019}" type="datetimeFigureOut">
              <a:rPr lang="en-US" smtClean="0"/>
              <a:t>6/3/2021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FBAEEDFA-7E73-4DEC-984A-D0A0F9550C1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75596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68">
          <p15:clr>
            <a:srgbClr val="F26B43"/>
          </p15:clr>
        </p15:guide>
        <p15:guide id="2" orient="horz" pos="1440">
          <p15:clr>
            <a:srgbClr val="F26B43"/>
          </p15:clr>
        </p15:guide>
        <p15:guide id="3" orient="horz" pos="3696">
          <p15:clr>
            <a:srgbClr val="F26B43"/>
          </p15:clr>
        </p15:guide>
        <p15:guide id="4" orient="horz" pos="432">
          <p15:clr>
            <a:srgbClr val="F26B43"/>
          </p15:clr>
        </p15:guide>
        <p15:guide id="5" orient="horz" pos="1512">
          <p15:clr>
            <a:srgbClr val="F26B43"/>
          </p15:clr>
        </p15:guide>
        <p15:guide id="6" pos="6912">
          <p15:clr>
            <a:srgbClr val="F26B43"/>
          </p15:clr>
        </p15:guide>
        <p15:guide id="7" pos="936">
          <p15:clr>
            <a:srgbClr val="F26B43"/>
          </p15:clr>
        </p15:guide>
        <p15:guide id="8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22100" y="1447152"/>
            <a:ext cx="3864634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002060"/>
                </a:solidFill>
                <a:latin typeface="Agency FB" panose="020B0503020202020204" pitchFamily="34" charset="0"/>
              </a:rPr>
              <a:t>Economics of Living Independently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DE5D4A"/>
                </a:solidFill>
                <a:latin typeface="Agency FB" panose="020B0503020202020204" pitchFamily="34" charset="0"/>
              </a:rPr>
              <a:t>Living on a Budget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DE5D4A"/>
                </a:solidFill>
                <a:latin typeface="Agency FB" panose="020B0503020202020204" pitchFamily="34" charset="0"/>
              </a:rPr>
              <a:t>Cost of Living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DE5D4A"/>
                </a:solidFill>
                <a:latin typeface="Agency FB" panose="020B0503020202020204" pitchFamily="34" charset="0"/>
              </a:rPr>
              <a:t>Insurance</a:t>
            </a:r>
          </a:p>
          <a:p>
            <a:endParaRPr lang="en-US" sz="4000" b="1" dirty="0">
              <a:solidFill>
                <a:srgbClr val="002060"/>
              </a:solidFill>
              <a:latin typeface="Agency FB" panose="020B0503020202020204" pitchFamily="34" charset="0"/>
            </a:endParaRPr>
          </a:p>
        </p:txBody>
      </p:sp>
      <p:pic>
        <p:nvPicPr>
          <p:cNvPr id="5" name="Picture 4" descr="http://image.shutterstock.com/z/stock-vector-set-of-family-couple-alone-solitude-female-friendship-in-living-room-watch-tv-flat-people-309266879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5168"/>
          <a:stretch/>
        </p:blipFill>
        <p:spPr bwMode="auto">
          <a:xfrm>
            <a:off x="6124756" y="1328980"/>
            <a:ext cx="4482143" cy="402199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 5"/>
          <p:cNvSpPr/>
          <p:nvPr/>
        </p:nvSpPr>
        <p:spPr>
          <a:xfrm>
            <a:off x="4175185" y="897148"/>
            <a:ext cx="7039155" cy="862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40920" y="5848357"/>
            <a:ext cx="7039155" cy="862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52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183377" y="779697"/>
            <a:ext cx="4688033" cy="4514198"/>
          </a:xfrm>
          <a:prstGeom prst="rect">
            <a:avLst/>
          </a:prstGeom>
          <a:solidFill>
            <a:srgbClr val="C4E5F8"/>
          </a:solidFill>
          <a:ln>
            <a:solidFill>
              <a:srgbClr val="C4E5F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428820" y="1337911"/>
            <a:ext cx="4197145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</a:rPr>
              <a:t>Managing Food Costs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Learn to cook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Store brands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Coupons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Buy in bulk 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800" dirty="0"/>
              <a:t>Dining out </a:t>
            </a:r>
          </a:p>
          <a:p>
            <a:pPr algn="ctr"/>
            <a:r>
              <a:rPr 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5900"/>
          <a:stretch/>
        </p:blipFill>
        <p:spPr>
          <a:xfrm>
            <a:off x="5871410" y="779697"/>
            <a:ext cx="4804943" cy="4514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676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51799" y="2006621"/>
            <a:ext cx="301270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14473E"/>
                </a:solidFill>
              </a:rPr>
              <a:t>Cutting Transportation Costs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</a:rPr>
              <a:t>Public Transportation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</a:rPr>
              <a:t>Alternate Routes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2060"/>
                </a:solidFill>
              </a:rPr>
              <a:t>Leasing vs owning 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b="3711"/>
          <a:stretch/>
        </p:blipFill>
        <p:spPr>
          <a:xfrm>
            <a:off x="5440780" y="659430"/>
            <a:ext cx="5962650" cy="574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345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287351" y="1577902"/>
            <a:ext cx="330146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2060"/>
                </a:solidFill>
              </a:rPr>
              <a:t>Keeping Down Insurance Costs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Deductibles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Broad Coverage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Shop Around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Overall Wellness 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8151"/>
          <a:stretch/>
        </p:blipFill>
        <p:spPr>
          <a:xfrm>
            <a:off x="1488004" y="760396"/>
            <a:ext cx="5962650" cy="547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697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59806" y="1645919"/>
            <a:ext cx="4629752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02060"/>
                </a:solidFill>
              </a:rPr>
              <a:t>Dealing with Unemployment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45924"/>
                </a:solidFill>
              </a:rPr>
              <a:t>Applying for unemployment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45924"/>
                </a:solidFill>
              </a:rPr>
              <a:t>Tax deductibles for search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45924"/>
                </a:solidFill>
              </a:rPr>
              <a:t>Decreasing spending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F45924"/>
                </a:solidFill>
              </a:rPr>
              <a:t>Insurance 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300" y="1731759"/>
            <a:ext cx="3490862" cy="3490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377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5796950" y="1043795"/>
            <a:ext cx="5762447" cy="504645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34495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965829" y="1699403"/>
            <a:ext cx="3989718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Living on a Budget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Track income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Discretionary spending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Savings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Fixed spending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50" y="1043794"/>
            <a:ext cx="5074700" cy="504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775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76" y="103517"/>
            <a:ext cx="11852694" cy="666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874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158597" y="635965"/>
            <a:ext cx="2493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Insurance</a:t>
            </a:r>
            <a:r>
              <a:rPr lang="en-US" dirty="0"/>
              <a:t> </a:t>
            </a:r>
          </a:p>
        </p:txBody>
      </p:sp>
      <p:pic>
        <p:nvPicPr>
          <p:cNvPr id="6" name="Picture 5" descr="http://thumbs.dreamstime.com/z/insurance-icons-flat-security-set-life-safety-disaster-events-isolated-vector-illustration-46942372.jpg"/>
          <p:cNvPicPr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944" r="24992" b="76851"/>
          <a:stretch/>
        </p:blipFill>
        <p:spPr bwMode="auto">
          <a:xfrm>
            <a:off x="4528867" y="1826540"/>
            <a:ext cx="2625124" cy="274065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Rectangle 6"/>
          <p:cNvSpPr/>
          <p:nvPr/>
        </p:nvSpPr>
        <p:spPr>
          <a:xfrm>
            <a:off x="7335330" y="889792"/>
            <a:ext cx="3870384" cy="145377"/>
          </a:xfrm>
          <a:prstGeom prst="rect">
            <a:avLst/>
          </a:prstGeom>
          <a:solidFill>
            <a:srgbClr val="005B88"/>
          </a:solidFill>
          <a:ln>
            <a:solidFill>
              <a:srgbClr val="00B3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09290" y="5837208"/>
            <a:ext cx="7039154" cy="123645"/>
          </a:xfrm>
          <a:prstGeom prst="rect">
            <a:avLst/>
          </a:prstGeom>
          <a:solidFill>
            <a:srgbClr val="005B88"/>
          </a:solidFill>
          <a:ln>
            <a:solidFill>
              <a:srgbClr val="00B3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166558" y="893620"/>
            <a:ext cx="917093" cy="141550"/>
          </a:xfrm>
          <a:prstGeom prst="rect">
            <a:avLst/>
          </a:prstGeom>
          <a:solidFill>
            <a:srgbClr val="005B88"/>
          </a:solidFill>
          <a:ln>
            <a:solidFill>
              <a:srgbClr val="00B3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651631" y="2386251"/>
            <a:ext cx="30227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Auto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Health/Dentil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Life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House</a:t>
            </a:r>
          </a:p>
        </p:txBody>
      </p:sp>
      <p:pic>
        <p:nvPicPr>
          <p:cNvPr id="11" name="Picture 10" descr="http://thumbs.dreamstime.com/z/insurance-icons-flat-security-set-life-safety-disaster-events-isolated-vector-illustration-46942372.jpg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85" t="23873" r="50124" b="53325"/>
          <a:stretch/>
        </p:blipFill>
        <p:spPr bwMode="auto">
          <a:xfrm>
            <a:off x="1751163" y="1826540"/>
            <a:ext cx="2605177" cy="274065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92684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http://thumbs.dreamstime.com/z/insurance-character-icons-template-vector-business-illustration-can-be-used-workflow-layout-banner-diagram-number-options-55528493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41" t="31547" r="33313" b="38211"/>
          <a:stretch/>
        </p:blipFill>
        <p:spPr bwMode="auto">
          <a:xfrm>
            <a:off x="5970773" y="448574"/>
            <a:ext cx="5782574" cy="602986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224950" y="1201348"/>
            <a:ext cx="425282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Insurance Terminology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Deductible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Claim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 coinsurance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Annuity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Policy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premium</a:t>
            </a:r>
          </a:p>
        </p:txBody>
      </p:sp>
    </p:spTree>
    <p:extLst>
      <p:ext uri="{BB962C8B-B14F-4D97-AF65-F5344CB8AC3E}">
        <p14:creationId xmlns:p14="http://schemas.microsoft.com/office/powerpoint/2010/main" val="116837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508" y="793630"/>
            <a:ext cx="5264181" cy="526418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650966" y="897147"/>
            <a:ext cx="4589253" cy="172528"/>
          </a:xfrm>
          <a:prstGeom prst="rect">
            <a:avLst/>
          </a:prstGeom>
          <a:solidFill>
            <a:srgbClr val="1C5762"/>
          </a:solidFill>
          <a:ln>
            <a:solidFill>
              <a:srgbClr val="1B56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92505" y="1673524"/>
            <a:ext cx="398540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BB0000"/>
                </a:solidFill>
              </a:rPr>
              <a:t>Auto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Liability coverage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Bodily injury coverage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Property damage liability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Deductible</a:t>
            </a:r>
          </a:p>
          <a:p>
            <a:endParaRPr lang="en-US" sz="2400" dirty="0"/>
          </a:p>
          <a:p>
            <a:r>
              <a:rPr lang="en-US" sz="2400" dirty="0"/>
              <a:t>Why do people not like to use </a:t>
            </a:r>
          </a:p>
          <a:p>
            <a:r>
              <a:rPr lang="en-US" sz="2400" dirty="0"/>
              <a:t>Insurance often?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519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ttp://thumbs.dreamstime.com/z/insurance-character-icons-template-vector-business-illustration-can-be-used-workflow-layout-banner-diagram-number-options-55528493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" b="68835"/>
          <a:stretch/>
        </p:blipFill>
        <p:spPr bwMode="auto">
          <a:xfrm>
            <a:off x="6564702" y="1371593"/>
            <a:ext cx="5627298" cy="184605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 descr="http://thumbs.dreamstime.com/z/insurance-character-icons-template-vector-business-illustration-can-be-used-workflow-layout-banner-diagram-number-options-55528493.jp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38" t="62509" r="-1" b="6534"/>
          <a:stretch/>
        </p:blipFill>
        <p:spPr bwMode="auto">
          <a:xfrm>
            <a:off x="678998" y="1371593"/>
            <a:ext cx="5885704" cy="185769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135037" y="3709359"/>
            <a:ext cx="8859329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800" dirty="0"/>
              <a:t>Staying on Parent’s insurance</a:t>
            </a:r>
          </a:p>
          <a:p>
            <a:pPr algn="ctr"/>
            <a:r>
              <a:rPr lang="en-US" sz="2800" dirty="0"/>
              <a:t>              -qualifications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800" dirty="0"/>
              <a:t>COBRA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800" dirty="0"/>
              <a:t>Deductible (in terms of health insurance)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800" dirty="0"/>
              <a:t>Company Insurance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2800" dirty="0"/>
              <a:t>Health Savings Account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809253" y="399186"/>
            <a:ext cx="35108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600" dirty="0">
                <a:solidFill>
                  <a:srgbClr val="1B5662"/>
                </a:solidFill>
              </a:rPr>
              <a:t>Health Insurance</a:t>
            </a:r>
          </a:p>
        </p:txBody>
      </p:sp>
    </p:spTree>
    <p:extLst>
      <p:ext uri="{BB962C8B-B14F-4D97-AF65-F5344CB8AC3E}">
        <p14:creationId xmlns:p14="http://schemas.microsoft.com/office/powerpoint/2010/main" val="3874709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577072" y="1849444"/>
            <a:ext cx="340502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sz="3200" dirty="0"/>
              <a:t>           </a:t>
            </a:r>
            <a:r>
              <a:rPr lang="en-US" sz="3600" dirty="0">
                <a:solidFill>
                  <a:srgbClr val="00B3CE"/>
                </a:solidFill>
              </a:rPr>
              <a:t>California</a:t>
            </a:r>
            <a:r>
              <a:rPr lang="en-US" sz="3600" dirty="0"/>
              <a:t> vs </a:t>
            </a:r>
            <a:r>
              <a:rPr lang="en-US" sz="3600" dirty="0">
                <a:solidFill>
                  <a:srgbClr val="1C5762"/>
                </a:solidFill>
              </a:rPr>
              <a:t>Washington</a:t>
            </a:r>
            <a:r>
              <a:rPr lang="en-US" sz="3600" dirty="0"/>
              <a:t> vs </a:t>
            </a:r>
            <a:r>
              <a:rPr lang="en-US" sz="3600" dirty="0">
                <a:solidFill>
                  <a:srgbClr val="005B88"/>
                </a:solidFill>
              </a:rPr>
              <a:t>New York</a:t>
            </a:r>
          </a:p>
        </p:txBody>
      </p:sp>
      <p:pic>
        <p:nvPicPr>
          <p:cNvPr id="1026" name="Picture 2" descr="http://cdn.theatlantic.com/assets/media/img/posts/2014/06/All_cost/0220ca92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3166" y="1148428"/>
            <a:ext cx="6722364" cy="5193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3985948" y="235958"/>
            <a:ext cx="61253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 </a:t>
            </a:r>
            <a:r>
              <a:rPr lang="en-US" sz="2800" b="1" dirty="0">
                <a:solidFill>
                  <a:srgbClr val="002060"/>
                </a:solidFill>
              </a:rPr>
              <a:t>Cost of Living in Different Regions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31139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11096" y="1364380"/>
            <a:ext cx="363305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Housing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Benefits of renting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Benefits of owning a house/condo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Applying for a loan for big item expenses/</a:t>
            </a:r>
          </a:p>
          <a:p>
            <a:r>
              <a:rPr lang="en-US" sz="2800" dirty="0"/>
              <a:t>   investments</a:t>
            </a:r>
          </a:p>
        </p:txBody>
      </p:sp>
      <p:pic>
        <p:nvPicPr>
          <p:cNvPr id="3" name="Picture 2" descr="http://image.shutterstock.com/z/stock-vector-buy-or-rent-house-home-apartment-woman-decide-vector-illustration-buying-renting-354916577.jpg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02"/>
          <a:stretch/>
        </p:blipFill>
        <p:spPr bwMode="auto">
          <a:xfrm>
            <a:off x="5919202" y="1234390"/>
            <a:ext cx="4399080" cy="386096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917196645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7655</TotalTime>
  <Words>167</Words>
  <Application>Microsoft Office PowerPoint</Application>
  <PresentationFormat>Widescreen</PresentationFormat>
  <Paragraphs>65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Agency FB</vt:lpstr>
      <vt:lpstr>Arial</vt:lpstr>
      <vt:lpstr>Franklin Gothic Book</vt:lpstr>
      <vt:lpstr>Crop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Bellevue School District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Luehr, Nomuntuya J (Student)</dc:creator>
  <cp:lastModifiedBy>Nomuka Luehr</cp:lastModifiedBy>
  <cp:revision>25</cp:revision>
  <cp:lastPrinted>2016-03-23T12:10:02Z</cp:lastPrinted>
  <dcterms:created xsi:type="dcterms:W3CDTF">2016-03-23T07:43:04Z</dcterms:created>
  <dcterms:modified xsi:type="dcterms:W3CDTF">2021-06-03T16:46:06Z</dcterms:modified>
</cp:coreProperties>
</file>

<file path=docProps/thumbnail.jpeg>
</file>